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Caveat"/>
      <p:regular r:id="rId8"/>
      <p:bold r:id="rId9"/>
    </p:embeddedFont>
    <p:embeddedFont>
      <p:font typeface="Lobster"/>
      <p:regular r:id="rId10"/>
    </p:embeddedFont>
    <p:embeddedFont>
      <p:font typeface="Amatic SC"/>
      <p:regular r:id="rId11"/>
      <p:bold r:id="rId12"/>
    </p:embeddedFont>
    <p:embeddedFont>
      <p:font typeface="Bebas Neue"/>
      <p:regular r:id="rId13"/>
    </p:embeddedFont>
    <p:embeddedFont>
      <p:font typeface="Pacifico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222CA72-4F5B-47BE-ACCB-E6B6B39A32D4}">
  <a:tblStyle styleId="{8222CA72-4F5B-47BE-ACCB-E6B6B39A32D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regular.fntdata"/><Relationship Id="rId10" Type="http://schemas.openxmlformats.org/officeDocument/2006/relationships/font" Target="fonts/Lobster-regular.fntdata"/><Relationship Id="rId13" Type="http://schemas.openxmlformats.org/officeDocument/2006/relationships/font" Target="fonts/BebasNeue-regular.fntdata"/><Relationship Id="rId12" Type="http://schemas.openxmlformats.org/officeDocument/2006/relationships/font" Target="fonts/AmaticSC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Caveat-bold.fntdata"/><Relationship Id="rId14" Type="http://schemas.openxmlformats.org/officeDocument/2006/relationships/font" Target="fonts/Pacifico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ave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E9E9E">
            <a:alpha val="0"/>
          </a:srgbClr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6750" y="278700"/>
            <a:ext cx="2736300" cy="4497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8572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420375" y="329000"/>
            <a:ext cx="2470500" cy="1722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420475" y="2356375"/>
            <a:ext cx="2470500" cy="2343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6667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6131275" y="380050"/>
            <a:ext cx="2736300" cy="3002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6667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2774275" y="2147250"/>
            <a:ext cx="3610500" cy="760200"/>
          </a:xfrm>
          <a:prstGeom prst="ellipseRibbon2">
            <a:avLst>
              <a:gd fmla="val 25000" name="adj1"/>
              <a:gd fmla="val 75792" name="adj2"/>
              <a:gd fmla="val 12513" name="adj3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354725" y="228200"/>
            <a:ext cx="3002400" cy="6081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5992000" y="329000"/>
            <a:ext cx="3002400" cy="6081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61" name="Google Shape;61;p13"/>
          <p:cNvGraphicFramePr/>
          <p:nvPr/>
        </p:nvGraphicFramePr>
        <p:xfrm>
          <a:off x="779250" y="836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{8222CA72-4F5B-47BE-ACCB-E6B6B39A32D4}</a:tableStyleId>
              </a:tblPr>
              <a:tblGrid>
                <a:gridCol w="1518450"/>
                <a:gridCol w="634900"/>
              </a:tblGrid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Patty Melt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$7.99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CheeseBurger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$7.99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Grilled Cheese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$5.99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Truffle mac ‘n cheese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$8.99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Lobster mac ‘n cheese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$15.99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Vegan mac ‘n cheez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$15.99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Caprese salad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$11.99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Haloumi salad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$11.99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2" name="Google Shape;62;p13"/>
          <p:cNvSpPr txBox="1"/>
          <p:nvPr/>
        </p:nvSpPr>
        <p:spPr>
          <a:xfrm>
            <a:off x="804325" y="325975"/>
            <a:ext cx="204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obster"/>
                <a:ea typeface="Lobster"/>
                <a:cs typeface="Lobster"/>
                <a:sym typeface="Lobster"/>
              </a:rPr>
              <a:t>Lunch Specialties</a:t>
            </a:r>
            <a:endParaRPr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6321775" y="408350"/>
            <a:ext cx="210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acifico"/>
                <a:ea typeface="Pacifico"/>
                <a:cs typeface="Pacifico"/>
                <a:sym typeface="Pacifico"/>
              </a:rPr>
              <a:t>Snacks and Sides</a:t>
            </a:r>
            <a:endParaRPr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586788" y="2233075"/>
            <a:ext cx="204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acifico"/>
                <a:ea typeface="Pacifico"/>
                <a:cs typeface="Pacifico"/>
                <a:sym typeface="Pacifico"/>
              </a:rPr>
              <a:t>Signature Shakes</a:t>
            </a:r>
            <a:endParaRPr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492975" y="3752350"/>
            <a:ext cx="1255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3864250" y="-400"/>
            <a:ext cx="138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acifico"/>
                <a:ea typeface="Pacifico"/>
                <a:cs typeface="Pacifico"/>
                <a:sym typeface="Pacifico"/>
              </a:rPr>
              <a:t>The Dairy Bar</a:t>
            </a:r>
            <a:endParaRPr>
              <a:latin typeface="Pacifico"/>
              <a:ea typeface="Pacifico"/>
              <a:cs typeface="Pacifico"/>
              <a:sym typeface="Pacifico"/>
            </a:endParaRPr>
          </a:p>
        </p:txBody>
      </p:sp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00150" y="4209875"/>
            <a:ext cx="1194250" cy="8489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47625">
              <a:srgbClr val="000000">
                <a:alpha val="50000"/>
              </a:srgbClr>
            </a:outerShdw>
          </a:effectLst>
        </p:spPr>
      </p:pic>
      <p:graphicFrame>
        <p:nvGraphicFramePr>
          <p:cNvPr id="68" name="Google Shape;68;p13"/>
          <p:cNvGraphicFramePr/>
          <p:nvPr/>
        </p:nvGraphicFramePr>
        <p:xfrm>
          <a:off x="6359900" y="933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{8222CA72-4F5B-47BE-ACCB-E6B6B39A32D4}</a:tableStyleId>
              </a:tblPr>
              <a:tblGrid>
                <a:gridCol w="1723325"/>
                <a:gridCol w="6438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Fries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$4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Sweet Potato Fries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$4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Side salad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$5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Cheese curds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$7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Fondue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Milk &amp; Cookies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9" name="Google Shape;69;p13"/>
          <p:cNvGraphicFramePr/>
          <p:nvPr/>
        </p:nvGraphicFramePr>
        <p:xfrm>
          <a:off x="3649325" y="2907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{8222CA72-4F5B-47BE-ACCB-E6B6B39A32D4}</a:tableStyleId>
              </a:tblPr>
              <a:tblGrid>
                <a:gridCol w="1447500"/>
                <a:gridCol w="5463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Vanilla, strawberry, chocolate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$3.99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Summer fruit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$5.99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Fruits of the Forest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$5.99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Cookies &amp; Cream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Bebas Neue"/>
                          <a:ea typeface="Bebas Neue"/>
                          <a:cs typeface="Bebas Neue"/>
                          <a:sym typeface="Bebas Neue"/>
                        </a:rPr>
                        <a:t>$5.99</a:t>
                      </a:r>
                      <a:endParaRPr>
                        <a:latin typeface="Bebas Neue"/>
                        <a:ea typeface="Bebas Neue"/>
                        <a:cs typeface="Bebas Neue"/>
                        <a:sym typeface="Bebas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0" name="Google Shape;70;p13"/>
          <p:cNvSpPr txBox="1"/>
          <p:nvPr/>
        </p:nvSpPr>
        <p:spPr>
          <a:xfrm>
            <a:off x="3590025" y="571500"/>
            <a:ext cx="21534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600">
                <a:latin typeface="Amatic SC"/>
                <a:ea typeface="Amatic SC"/>
                <a:cs typeface="Amatic SC"/>
                <a:sym typeface="Amatic SC"/>
              </a:rPr>
              <a:t>We serve the freshest housemade cheeses, ice cream, and milk from our herd of happy Jersey cows.</a:t>
            </a:r>
            <a:r>
              <a:rPr b="1" i="1" lang="en" sz="1600"/>
              <a:t> </a:t>
            </a:r>
            <a:endParaRPr b="1" i="1"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1" name="Google Shape;7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21025" y="1340625"/>
            <a:ext cx="608100" cy="6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/>
          <p:nvPr/>
        </p:nvSpPr>
        <p:spPr>
          <a:xfrm>
            <a:off x="6240975" y="3589000"/>
            <a:ext cx="1507500" cy="677400"/>
          </a:xfrm>
          <a:prstGeom prst="wedgeEllipseCallout">
            <a:avLst>
              <a:gd fmla="val 48573" name="adj1"/>
              <a:gd fmla="val 68612" name="adj2"/>
            </a:avLst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Bebas Neue"/>
                <a:ea typeface="Bebas Neue"/>
                <a:cs typeface="Bebas Neue"/>
                <a:sym typeface="Bebas Neue"/>
              </a:rPr>
              <a:t>Make it a combo! </a:t>
            </a:r>
            <a:endParaRPr sz="1600"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6019575" y="4309450"/>
            <a:ext cx="21027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aveat"/>
                <a:ea typeface="Caveat"/>
                <a:cs typeface="Caveat"/>
                <a:sym typeface="Caveat"/>
              </a:rPr>
              <a:t>Save $4 when you combine any </a:t>
            </a:r>
            <a:r>
              <a:rPr lang="en" sz="1300">
                <a:latin typeface="Caveat"/>
                <a:ea typeface="Caveat"/>
                <a:cs typeface="Caveat"/>
                <a:sym typeface="Caveat"/>
              </a:rPr>
              <a:t>specialty</a:t>
            </a:r>
            <a:r>
              <a:rPr lang="en" sz="1300">
                <a:latin typeface="Caveat"/>
                <a:ea typeface="Caveat"/>
                <a:cs typeface="Caveat"/>
                <a:sym typeface="Caveat"/>
              </a:rPr>
              <a:t> dish with a side and shake. </a:t>
            </a:r>
            <a:endParaRPr sz="1300"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